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3E7"/>
          </a:solidFill>
        </a:fill>
      </a:tcStyle>
    </a:wholeTbl>
    <a:band2H>
      <a:tcTxStyle b="def" i="def"/>
      <a:tcStyle>
        <a:tcBdr/>
        <a:fill>
          <a:solidFill>
            <a:srgbClr val="E7EA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DD4"/>
          </a:solidFill>
        </a:fill>
      </a:tcStyle>
    </a:wholeTbl>
    <a:band2H>
      <a:tcTxStyle b="def" i="def"/>
      <a:tcStyle>
        <a:tcBdr/>
        <a:fill>
          <a:solidFill>
            <a:srgbClr val="E7E8E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CD"/>
          </a:solidFill>
        </a:fill>
      </a:tcStyle>
    </a:wholeTbl>
    <a:band2H>
      <a:tcTxStyle b="def" i="def"/>
      <a:tcStyle>
        <a:tcBdr/>
        <a:fill>
          <a:solidFill>
            <a:srgbClr val="E6E7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7E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6"/>
              </a:solidFill>
              <a:prstDash val="solid"/>
              <a:round/>
            </a:ln>
          </a:top>
          <a:bottom>
            <a:ln w="254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round/>
            </a:ln>
          </a:top>
          <a:bottom>
            <a:ln w="254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CD"/>
          </a:solidFill>
        </a:fill>
      </a:tcStyle>
    </a:wholeTbl>
    <a:band2H>
      <a:tcTxStyle b="def" i="def"/>
      <a:tcStyle>
        <a:tcBdr/>
        <a:fill>
          <a:solidFill>
            <a:srgbClr val="E6E7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6">
              <a:alpha val="20000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6">
              <a:alpha val="20000"/>
            </a:scheme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508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254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gif>
</file>

<file path=ppt/media/image1.jpeg>
</file>

<file path=ppt/media/image1.png>
</file>

<file path=ppt/media/image10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6" name="Shape 10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/>
          <p:cNvSpPr/>
          <p:nvPr/>
        </p:nvSpPr>
        <p:spPr>
          <a:xfrm>
            <a:off x="179512" y="157010"/>
            <a:ext cx="8784978" cy="482017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" name="TITLE"/>
          <p:cNvSpPr txBox="1"/>
          <p:nvPr>
            <p:ph type="title" hasCustomPrompt="1"/>
          </p:nvPr>
        </p:nvSpPr>
        <p:spPr>
          <a:xfrm>
            <a:off x="685800" y="1703035"/>
            <a:ext cx="7772400" cy="530228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FFFFFF"/>
                </a:solidFill>
              </a:defRPr>
            </a:lvl1pPr>
          </a:lstStyle>
          <a:p>
            <a:pPr/>
            <a:r>
              <a:t>TITLE</a:t>
            </a:r>
          </a:p>
        </p:txBody>
      </p:sp>
      <p:sp>
        <p:nvSpPr>
          <p:cNvPr id="19" name="Body Level One…"/>
          <p:cNvSpPr txBox="1"/>
          <p:nvPr>
            <p:ph type="body" sz="quarter" idx="1" hasCustomPrompt="1"/>
          </p:nvPr>
        </p:nvSpPr>
        <p:spPr>
          <a:xfrm>
            <a:off x="1371600" y="2319482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  <a:defRPr sz="2400">
                <a:solidFill>
                  <a:srgbClr val="FFFFFF"/>
                </a:solidFill>
              </a:defRPr>
            </a:lvl1pPr>
            <a:lvl2pPr marL="0" indent="457200" algn="ctr">
              <a:buSzTx/>
              <a:buNone/>
              <a:defRPr sz="2400">
                <a:solidFill>
                  <a:srgbClr val="FFFFFF"/>
                </a:solidFill>
              </a:defRPr>
            </a:lvl2pPr>
            <a:lvl3pPr marL="0" indent="914400" algn="ctr">
              <a:buSzTx/>
              <a:buNone/>
              <a:defRPr sz="2400">
                <a:solidFill>
                  <a:srgbClr val="FFFFFF"/>
                </a:solidFill>
              </a:defRPr>
            </a:lvl3pPr>
            <a:lvl4pPr marL="0" indent="1371600" algn="ctr">
              <a:buSzTx/>
              <a:buNone/>
              <a:defRPr sz="2400">
                <a:solidFill>
                  <a:srgbClr val="FFFFFF"/>
                </a:solidFill>
              </a:defRPr>
            </a:lvl4pPr>
            <a:lvl5pPr marL="0" indent="1828800" algn="ctr">
              <a:buSzTx/>
              <a:buNone/>
              <a:defRPr sz="2400">
                <a:solidFill>
                  <a:srgbClr val="FFFFFF"/>
                </a:solidFill>
              </a:defRPr>
            </a:lvl5pPr>
          </a:lstStyle>
          <a:p>
            <a:pPr/>
            <a:r>
              <a:t>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20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53382" y="3720150"/>
            <a:ext cx="2038036" cy="1004250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 algn="r">
              <a:spcBef>
                <a:spcPts val="0"/>
              </a:spcBef>
              <a:defRPr sz="1200">
                <a:solidFill>
                  <a:schemeClr val="accent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770806" y="4885260"/>
            <a:ext cx="358414" cy="35066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Click here to add title"/>
          <p:cNvSpPr txBox="1"/>
          <p:nvPr>
            <p:ph type="title" hasCustomPrompt="1"/>
          </p:nvPr>
        </p:nvSpPr>
        <p:spPr>
          <a:xfrm>
            <a:off x="323850" y="179999"/>
            <a:ext cx="8496300" cy="904801"/>
          </a:xfrm>
          <a:prstGeom prst="rect">
            <a:avLst/>
          </a:prstGeom>
        </p:spPr>
        <p:txBody>
          <a:bodyPr/>
          <a:lstStyle/>
          <a:p>
            <a:pPr/>
            <a:r>
              <a:t>Click here to add title</a:t>
            </a:r>
          </a:p>
        </p:txBody>
      </p:sp>
      <p:sp>
        <p:nvSpPr>
          <p:cNvPr id="34" name="Body Level One…"/>
          <p:cNvSpPr txBox="1"/>
          <p:nvPr>
            <p:ph type="body" idx="1" hasCustomPrompt="1"/>
          </p:nvPr>
        </p:nvSpPr>
        <p:spPr>
          <a:xfrm>
            <a:off x="323999" y="1079999"/>
            <a:ext cx="8482874" cy="291512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2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3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932488" y="4876277"/>
            <a:ext cx="358414" cy="35066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Body Level One…"/>
          <p:cNvSpPr txBox="1"/>
          <p:nvPr>
            <p:ph type="body" sz="half" idx="1" hasCustomPrompt="1"/>
          </p:nvPr>
        </p:nvSpPr>
        <p:spPr>
          <a:xfrm>
            <a:off x="323999" y="1079999"/>
            <a:ext cx="4176002" cy="2880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7" name="Click here to add title"/>
          <p:cNvSpPr txBox="1"/>
          <p:nvPr>
            <p:ph type="title" hasCustomPrompt="1"/>
          </p:nvPr>
        </p:nvSpPr>
        <p:spPr>
          <a:xfrm>
            <a:off x="323999" y="179999"/>
            <a:ext cx="8496946" cy="904801"/>
          </a:xfrm>
          <a:prstGeom prst="rect">
            <a:avLst/>
          </a:prstGeom>
        </p:spPr>
        <p:txBody>
          <a:bodyPr/>
          <a:lstStyle/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en bild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5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6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xfrm>
            <a:off x="1076205" y="4876277"/>
            <a:ext cx="358414" cy="35066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Body Level One…"/>
          <p:cNvSpPr txBox="1"/>
          <p:nvPr>
            <p:ph type="body" sz="half" idx="1" hasCustomPrompt="1"/>
          </p:nvPr>
        </p:nvSpPr>
        <p:spPr>
          <a:xfrm>
            <a:off x="4645026" y="1347613"/>
            <a:ext cx="4041776" cy="26642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0" name="Platshållare för bild 5"/>
          <p:cNvSpPr/>
          <p:nvPr>
            <p:ph type="pic" idx="21"/>
          </p:nvPr>
        </p:nvSpPr>
        <p:spPr>
          <a:xfrm>
            <a:off x="184150" y="168273"/>
            <a:ext cx="4105275" cy="4778376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61" name="Click here to add title"/>
          <p:cNvSpPr txBox="1"/>
          <p:nvPr>
            <p:ph type="title" hasCustomPrompt="1"/>
          </p:nvPr>
        </p:nvSpPr>
        <p:spPr>
          <a:xfrm>
            <a:off x="4648834" y="387733"/>
            <a:ext cx="4037967" cy="9048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vå bilder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9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0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xfrm>
            <a:off x="1273816" y="4876277"/>
            <a:ext cx="358414" cy="35066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7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Platshållare för bild 5"/>
          <p:cNvSpPr/>
          <p:nvPr>
            <p:ph type="pic" sz="half" idx="21"/>
          </p:nvPr>
        </p:nvSpPr>
        <p:spPr>
          <a:xfrm>
            <a:off x="179511" y="2582897"/>
            <a:ext cx="4105152" cy="2362438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74" name="Platshållare för bild 5"/>
          <p:cNvSpPr/>
          <p:nvPr>
            <p:ph type="pic" sz="half" idx="22"/>
          </p:nvPr>
        </p:nvSpPr>
        <p:spPr>
          <a:xfrm>
            <a:off x="179511" y="168117"/>
            <a:ext cx="4105152" cy="2414781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75" name="Body Level One…"/>
          <p:cNvSpPr txBox="1"/>
          <p:nvPr>
            <p:ph type="body" sz="half" idx="1" hasCustomPrompt="1"/>
          </p:nvPr>
        </p:nvSpPr>
        <p:spPr>
          <a:xfrm>
            <a:off x="4645026" y="1347613"/>
            <a:ext cx="4041776" cy="26642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6" name="Click here to add title"/>
          <p:cNvSpPr txBox="1"/>
          <p:nvPr>
            <p:ph type="title" hasCustomPrompt="1"/>
          </p:nvPr>
        </p:nvSpPr>
        <p:spPr>
          <a:xfrm>
            <a:off x="4648834" y="387733"/>
            <a:ext cx="4037967" cy="9048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 stor bild och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4" name="Platshållare för bild 5"/>
          <p:cNvSpPr/>
          <p:nvPr>
            <p:ph type="pic" idx="21"/>
          </p:nvPr>
        </p:nvSpPr>
        <p:spPr>
          <a:xfrm>
            <a:off x="177421" y="167728"/>
            <a:ext cx="8787067" cy="4780287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85" name="Click here to add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vslutning">
    <p:bg>
      <p:bgPr>
        <a:gradFill flip="none" rotWithShape="1">
          <a:gsLst>
            <a:gs pos="0">
              <a:srgbClr val="F3F8FD"/>
            </a:gs>
            <a:gs pos="74000">
              <a:srgbClr val="97BCE9"/>
            </a:gs>
            <a:gs pos="83000">
              <a:srgbClr val="97BCE9"/>
            </a:gs>
            <a:gs pos="100000">
              <a:srgbClr val="B9D2F0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3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4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2234924" y="4966101"/>
            <a:ext cx="358414" cy="35066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9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Rectangle 5"/>
          <p:cNvSpPr/>
          <p:nvPr/>
        </p:nvSpPr>
        <p:spPr>
          <a:xfrm>
            <a:off x="0" y="-1"/>
            <a:ext cx="9144000" cy="519764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8" name="Rectangle 3"/>
          <p:cNvSpPr/>
          <p:nvPr/>
        </p:nvSpPr>
        <p:spPr>
          <a:xfrm>
            <a:off x="179512" y="157009"/>
            <a:ext cx="8784978" cy="48618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9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11759" y="1275605"/>
            <a:ext cx="3784079" cy="18646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192975" y="4867295"/>
            <a:ext cx="358414" cy="35066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spcBef>
                <a:spcPts val="500"/>
              </a:spcBef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Click here to add title"/>
          <p:cNvSpPr txBox="1"/>
          <p:nvPr>
            <p:ph type="title" hasCustomPrompt="1"/>
          </p:nvPr>
        </p:nvSpPr>
        <p:spPr>
          <a:xfrm>
            <a:off x="323850" y="167729"/>
            <a:ext cx="8496300" cy="9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Click here to add title</a:t>
            </a:r>
          </a:p>
        </p:txBody>
      </p:sp>
      <p:sp>
        <p:nvSpPr>
          <p:cNvPr id="8" name="Rectangle 9"/>
          <p:cNvSpPr/>
          <p:nvPr/>
        </p:nvSpPr>
        <p:spPr>
          <a:xfrm>
            <a:off x="177421" y="4003952"/>
            <a:ext cx="8787067" cy="944062"/>
          </a:xfrm>
          <a:prstGeom prst="rect">
            <a:avLst/>
          </a:prstGeom>
          <a:gradFill>
            <a:gsLst>
              <a:gs pos="0">
                <a:srgbClr val="264468"/>
              </a:gs>
              <a:gs pos="85000">
                <a:schemeClr val="accent6">
                  <a:alpha val="0"/>
                </a:scheme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80312" y="4119400"/>
            <a:ext cx="1389331" cy="684599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▪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1pPr>
      <a:lvl2pPr marL="771525" marR="0" indent="-314325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2pPr>
      <a:lvl3pPr marL="1193800" marR="0" indent="-2794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3pPr>
      <a:lvl4pPr marL="1685925" marR="0" indent="-314325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4pPr>
      <a:lvl5pPr marL="2143125" marR="0" indent="-314325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5pPr>
      <a:lvl6pPr marL="25374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6pPr>
      <a:lvl7pPr marL="29946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7pPr>
      <a:lvl8pPr marL="34518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8pPr>
      <a:lvl9pPr marL="39090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ast.com" TargetMode="External"/><Relationship Id="rId3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s://en.wikipedia.org/wiki/International_Telecommunications_Union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What is the big dea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big deal</a:t>
            </a:r>
          </a:p>
        </p:txBody>
      </p:sp>
      <p:sp>
        <p:nvSpPr>
          <p:cNvPr id="109" name="KUL 4.0 IIOT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KUL 4.0 IIOT</a:t>
            </a:r>
          </a:p>
          <a:p>
            <a:pPr/>
            <a:r>
              <a:t>Jan van Deventer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3" name="The number of users on the Internet from 1996 to 2015, grouped by reg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25195">
              <a:defRPr sz="2790"/>
            </a:lvl1pPr>
          </a:lstStyle>
          <a:p>
            <a:pPr/>
            <a:r>
              <a:t>The number of users on the Internet from 1996 to 2015, grouped by region</a:t>
            </a:r>
          </a:p>
        </p:txBody>
      </p:sp>
      <p:pic>
        <p:nvPicPr>
          <p:cNvPr id="154" name="internet-users-by-world-region.png" descr="internet-users-by-world-reg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1087" y="1120326"/>
            <a:ext cx="4652387" cy="3284038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https://ourworldindata.org/grapher/internet-users-by-world-region"/>
          <p:cNvSpPr txBox="1"/>
          <p:nvPr/>
        </p:nvSpPr>
        <p:spPr>
          <a:xfrm>
            <a:off x="188178" y="4612244"/>
            <a:ext cx="664781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https://ourworldindata.org/grapher/internet-users-by-world-region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779290" y="4885260"/>
            <a:ext cx="34144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8" name="RAMI 4.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RAMI 4.0</a:t>
            </a:r>
          </a:p>
        </p:txBody>
      </p:sp>
      <p:pic>
        <p:nvPicPr>
          <p:cNvPr id="159" name="RAMI.pdf" descr="RAMI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1011" y="1311167"/>
            <a:ext cx="7279882" cy="33477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2" name="The big deal 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The big deal is</a:t>
            </a:r>
          </a:p>
        </p:txBody>
      </p:sp>
      <p:sp>
        <p:nvSpPr>
          <p:cNvPr id="163" name="that the Internet gives us access to more and more information in at a seemingly low cost and in a reliable manner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that the Internet gives us </a:t>
            </a:r>
            <a:r>
              <a:rPr b="1"/>
              <a:t>access</a:t>
            </a:r>
            <a:r>
              <a:t> to more and more information in at a seemingly low cost and in a reliable manner.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2" name="The Intern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Internet</a:t>
            </a:r>
          </a:p>
        </p:txBody>
      </p:sp>
      <p:sp>
        <p:nvSpPr>
          <p:cNvPr id="113" name="A network of network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2325" indent="-322325" defTabSz="429768">
              <a:spcBef>
                <a:spcPts val="400"/>
              </a:spcBef>
              <a:defRPr sz="2068"/>
            </a:pPr>
            <a:r>
              <a:t>A network of networks.</a:t>
            </a:r>
          </a:p>
          <a:p>
            <a:pPr marL="322325" indent="-322325" defTabSz="429768">
              <a:spcBef>
                <a:spcPts val="400"/>
              </a:spcBef>
              <a:defRPr sz="2068"/>
            </a:pPr>
            <a:r>
              <a:t>More specifically, it is a global system of interconnected computer networks that uses the Internet protocol suite (TCP/IP) to communicate between networks and devices.</a:t>
            </a:r>
          </a:p>
          <a:p>
            <a:pPr marL="322325" indent="-322325" defTabSz="429768">
              <a:spcBef>
                <a:spcPts val="400"/>
              </a:spcBef>
              <a:defRPr sz="2068"/>
            </a:pPr>
          </a:p>
          <a:p>
            <a:pPr marL="322325" indent="-322325" defTabSz="429768">
              <a:spcBef>
                <a:spcPts val="400"/>
              </a:spcBef>
              <a:defRPr sz="2068"/>
            </a:pPr>
            <a:r>
              <a:t>It transports INFORMATION or data rapidly from one point to another.</a:t>
            </a:r>
          </a:p>
          <a:p>
            <a:pPr marL="322325" indent="-322325" defTabSz="429768">
              <a:spcBef>
                <a:spcPts val="400"/>
              </a:spcBef>
              <a:defRPr sz="2068"/>
            </a:pPr>
            <a:r>
              <a:t>When the information is correct, it makes the modern world go round.</a:t>
            </a:r>
          </a:p>
        </p:txBody>
      </p:sp>
      <p:sp>
        <p:nvSpPr>
          <p:cNvPr id="114" name="Most illustrations are from Wikipedia"/>
          <p:cNvSpPr txBox="1"/>
          <p:nvPr/>
        </p:nvSpPr>
        <p:spPr>
          <a:xfrm>
            <a:off x="303660" y="4567333"/>
            <a:ext cx="377558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pPr/>
            <a:r>
              <a:t>Most illustrations are from Wikipedia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7" name="What is the big deal with the Interne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big deal with the Internet?</a:t>
            </a:r>
          </a:p>
        </p:txBody>
      </p:sp>
      <p:sp>
        <p:nvSpPr>
          <p:cNvPr id="118" name="Looking at some attribut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1177" indent="-281177" defTabSz="374904">
              <a:spcBef>
                <a:spcPts val="400"/>
              </a:spcBef>
              <a:defRPr sz="1803"/>
            </a:pPr>
            <a:r>
              <a:t>Looking at some attributes</a:t>
            </a:r>
          </a:p>
          <a:p>
            <a:pPr lvl="1" marL="656081" indent="-281177" defTabSz="374904">
              <a:spcBef>
                <a:spcPts val="400"/>
              </a:spcBef>
              <a:buChar char="▪"/>
              <a:defRPr sz="1803"/>
            </a:pPr>
            <a:r>
              <a:t>Cost,</a:t>
            </a:r>
          </a:p>
          <a:p>
            <a:pPr lvl="1" marL="656081" indent="-281177" defTabSz="374904">
              <a:spcBef>
                <a:spcPts val="400"/>
              </a:spcBef>
              <a:buChar char="▪"/>
              <a:defRPr sz="1803"/>
            </a:pPr>
            <a:r>
              <a:t>Speed,</a:t>
            </a:r>
          </a:p>
          <a:p>
            <a:pPr lvl="1" marL="656081" indent="-281177" defTabSz="374904">
              <a:spcBef>
                <a:spcPts val="400"/>
              </a:spcBef>
              <a:buChar char="▪"/>
              <a:defRPr sz="1803"/>
            </a:pPr>
            <a:r>
              <a:t>Availability,</a:t>
            </a:r>
          </a:p>
          <a:p>
            <a:pPr lvl="1" marL="656081" indent="-281177" defTabSz="374904">
              <a:spcBef>
                <a:spcPts val="400"/>
              </a:spcBef>
              <a:buChar char="▪"/>
              <a:defRPr sz="1803"/>
            </a:pPr>
            <a:r>
              <a:t>Reliability,</a:t>
            </a:r>
          </a:p>
          <a:p>
            <a:pPr lvl="1" marL="656081" indent="-281177" defTabSz="374904">
              <a:spcBef>
                <a:spcPts val="400"/>
              </a:spcBef>
              <a:buChar char="▪"/>
              <a:defRPr sz="1803"/>
            </a:pPr>
            <a:r>
              <a:t>Security,</a:t>
            </a:r>
          </a:p>
          <a:p>
            <a:pPr lvl="1" marL="656081" indent="-281177" defTabSz="374904">
              <a:spcBef>
                <a:spcPts val="400"/>
              </a:spcBef>
              <a:buChar char="▪"/>
              <a:defRPr sz="1803"/>
            </a:pPr>
            <a:r>
              <a:t>Scalability,</a:t>
            </a:r>
          </a:p>
          <a:p>
            <a:pPr lvl="1" marL="656081" indent="-281177" defTabSz="374904">
              <a:spcBef>
                <a:spcPts val="400"/>
              </a:spcBef>
              <a:buChar char="▪"/>
              <a:defRPr sz="1803"/>
            </a:pPr>
            <a:r>
              <a:t>Proven technology,</a:t>
            </a:r>
          </a:p>
          <a:p>
            <a:pPr lvl="1" marL="656081" indent="-281177" defTabSz="374904">
              <a:spcBef>
                <a:spcPts val="400"/>
              </a:spcBef>
              <a:buChar char="▪"/>
              <a:defRPr sz="1803"/>
            </a:pPr>
            <a:r>
              <a:t>Duality of simplicity and complexity.</a:t>
            </a:r>
          </a:p>
        </p:txBody>
      </p:sp>
      <p:pic>
        <p:nvPicPr>
          <p:cNvPr id="119" name="1920px-Yin_and_yang.svg.png" descr="1920px-Yin_and_yang.sv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32256" y="1194027"/>
            <a:ext cx="2755445" cy="27554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Broadband_Affordability.png" descr="Broadband_Affordabilit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04836" y="2403895"/>
            <a:ext cx="3548540" cy="25080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unnamed.jpg" descr="unnamed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55806" y="420272"/>
            <a:ext cx="2347517" cy="2008228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4" name="Apparently just about fre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Apparently just about free</a:t>
            </a:r>
          </a:p>
        </p:txBody>
      </p:sp>
      <p:sp>
        <p:nvSpPr>
          <p:cNvPr id="125" name="Access to the Internet is just about fre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Access to the Internet is just about free</a:t>
            </a:r>
          </a:p>
          <a:p>
            <a:pPr lvl="1" marL="800100" indent="-342900">
              <a:buChar char="▪"/>
            </a:pPr>
            <a:r>
              <a:t>There exists free hotspots</a:t>
            </a:r>
          </a:p>
          <a:p>
            <a:pPr/>
            <a:r>
              <a:t>Access subscription</a:t>
            </a:r>
          </a:p>
          <a:p>
            <a:pPr/>
            <a:r>
              <a:t>Mobile access subscription</a:t>
            </a:r>
          </a:p>
          <a:p>
            <a:pPr/>
            <a:r>
              <a:t>Cost of computer</a:t>
            </a:r>
          </a:p>
          <a:p>
            <a:pPr/>
            <a:r>
              <a:t>Cost of mobile phone</a:t>
            </a:r>
          </a:p>
          <a:p>
            <a:pPr/>
            <a:r>
              <a:t>Routers and cable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8" name="Internet Spe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Internet Speed</a:t>
            </a:r>
          </a:p>
        </p:txBody>
      </p:sp>
      <p:sp>
        <p:nvSpPr>
          <p:cNvPr id="129" name="The bit rates for dial-up modems range from as little as 110 bit/s in the late 1950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bit rates for dial-up modems range from as little as 110 bit/s in the late 1950s.</a:t>
            </a:r>
          </a:p>
          <a:p>
            <a:pPr/>
            <a:r>
              <a:t> 64 kbit/s (V.90 and V.92) in the late 1990s.</a:t>
            </a:r>
          </a:p>
          <a:p>
            <a:pPr/>
            <a:r>
              <a:rPr u="sng">
                <a:solidFill>
                  <a:schemeClr val="accent1"/>
                </a:solidFill>
                <a:uFill>
                  <a:solidFill>
                    <a:schemeClr val="accent1"/>
                  </a:solidFill>
                </a:uFill>
                <a:hlinkClick r:id="rId2" invalidUrl="" action="" tgtFrame="" tooltip="" history="1" highlightClick="0" endSnd="0"/>
              </a:rPr>
              <a:t>https://fast.com</a:t>
            </a:r>
            <a:r>
              <a:t> to see your current one.</a:t>
            </a:r>
          </a:p>
          <a:p>
            <a:pPr/>
            <a:r>
              <a:t>Streaming live shows.</a:t>
            </a:r>
          </a:p>
        </p:txBody>
      </p:sp>
      <p:pic>
        <p:nvPicPr>
          <p:cNvPr id="130" name="GlobalBandwidthConcentration.jpg" descr="GlobalBandwidthConcentration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62100" y="2848139"/>
            <a:ext cx="4878748" cy="20633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3" name="Fixed broadband Internet subscriptions in 2012 as a percentage of a country's popu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25195">
              <a:defRPr sz="2790"/>
            </a:lvl1pPr>
          </a:lstStyle>
          <a:p>
            <a:pPr/>
            <a:r>
              <a:t>Fixed broadband Internet subscriptions in 2012 as a percentage of a country's population</a:t>
            </a:r>
          </a:p>
        </p:txBody>
      </p:sp>
      <p:pic>
        <p:nvPicPr>
          <p:cNvPr id="134" name="FixedBroadbandInternetPenetrationWorldMap.svg.png" descr="FixedBroadbandInternetPenetrationWorldMap.sv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1457" y="1023857"/>
            <a:ext cx="6833511" cy="3509293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ource: International Telecommunications Union"/>
          <p:cNvSpPr txBox="1"/>
          <p:nvPr/>
        </p:nvSpPr>
        <p:spPr>
          <a:xfrm>
            <a:off x="2916649" y="4585276"/>
            <a:ext cx="4460439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rgbClr val="0645AD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>
                <a:solidFill>
                  <a:srgbClr val="202122"/>
                </a:solidFill>
              </a:rPr>
              <a:t>Source: </a:t>
            </a:r>
            <a:r>
              <a:rPr u="sng">
                <a:solidFill>
                  <a:schemeClr val="accent1"/>
                </a:solidFill>
                <a:uFill>
                  <a:solidFill>
                    <a:schemeClr val="accent1"/>
                  </a:solidFill>
                </a:uFill>
                <a:hlinkClick r:id="rId3" invalidUrl="" action="" tgtFrame="" tooltip="" history="1" highlightClick="0" endSnd="0"/>
              </a:rPr>
              <a:t>International Telecommunications Union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8" name="Animation demonstrating data packet switc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38911">
              <a:defRPr sz="2880"/>
            </a:lvl1pPr>
          </a:lstStyle>
          <a:p>
            <a:pPr/>
            <a:r>
              <a:t>Animation demonstrating data packet switching</a:t>
            </a:r>
          </a:p>
        </p:txBody>
      </p:sp>
      <p:pic>
        <p:nvPicPr>
          <p:cNvPr id="139" name="Packet_Switching.gif" descr="Packet_Switching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0186" y="1141264"/>
            <a:ext cx="6771888" cy="38095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2" name="Secur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Secure?</a:t>
            </a:r>
          </a:p>
        </p:txBody>
      </p:sp>
      <p:sp>
        <p:nvSpPr>
          <p:cNvPr id="143" name="Do you use Internet Banking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800100" indent="-342900">
              <a:buChar char="▪"/>
            </a:lvl2pPr>
          </a:lstStyle>
          <a:p>
            <a:pPr/>
            <a:r>
              <a:t>Do you use Internet Banking?</a:t>
            </a:r>
          </a:p>
          <a:p>
            <a:pPr lvl="1"/>
            <a:r>
              <a:t>All your life savings are there?</a:t>
            </a:r>
          </a:p>
        </p:txBody>
      </p:sp>
      <p:pic>
        <p:nvPicPr>
          <p:cNvPr id="144" name="IMG_2879.PNG" descr="IMG_287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63697" y="421115"/>
            <a:ext cx="2049363" cy="4437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G_2883.PNG" descr="IMG_288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81600" y="2055004"/>
            <a:ext cx="2375386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creenshots from BBC and Omni"/>
          <p:cNvSpPr txBox="1"/>
          <p:nvPr/>
        </p:nvSpPr>
        <p:spPr>
          <a:xfrm>
            <a:off x="313173" y="4526912"/>
            <a:ext cx="2357176" cy="264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/>
            </a:lvl1pPr>
          </a:lstStyle>
          <a:p>
            <a:pPr/>
            <a:r>
              <a:t>Screenshots from BBC and Omni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9" name="Scalab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Scalable</a:t>
            </a:r>
          </a:p>
        </p:txBody>
      </p:sp>
      <p:sp>
        <p:nvSpPr>
          <p:cNvPr id="150" name="IPv4 :Internet Protocol version 4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IPv4 :Internet Protocol version 4</a:t>
            </a:r>
          </a:p>
          <a:p>
            <a:pPr lvl="1" marL="800100" indent="-342900">
              <a:buChar char="▪"/>
            </a:pPr>
            <a:r>
              <a:t>IPv4 uses a 32-bit address for its Internet addresses,</a:t>
            </a:r>
          </a:p>
          <a:p>
            <a:pPr lvl="1" marL="800100" indent="-342900">
              <a:buChar char="▪"/>
            </a:pPr>
            <a:r>
              <a:t> 2^32 IP addresses in total around 4.29 billion.</a:t>
            </a:r>
          </a:p>
          <a:p>
            <a:pPr/>
            <a:r>
              <a:t>IPv6 : next generation Internet Protocol address standard</a:t>
            </a:r>
          </a:p>
          <a:p>
            <a:pPr lvl="1" marL="800100" indent="-342900">
              <a:buChar char="▪"/>
            </a:pPr>
            <a:r>
              <a:t>IPv6 128-bit Internet addresses,</a:t>
            </a:r>
          </a:p>
          <a:p>
            <a:pPr lvl="1" marL="800100" indent="-342900">
              <a:buChar char="▪"/>
            </a:pPr>
            <a:r>
              <a:t>1028 times the number of devices.</a:t>
            </a:r>
          </a:p>
          <a:p>
            <a:pPr/>
            <a:r>
              <a:t>IPv4 and IPv6 are not compatible and exist in parallel.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12-4086 LTU powerpointmall">
  <a:themeElements>
    <a:clrScheme name="12-4086 LTU powerpointmall">
      <a:dk1>
        <a:srgbClr val="032040"/>
      </a:dk1>
      <a:lt1>
        <a:srgbClr val="FFFFFF"/>
      </a:lt1>
      <a:dk2>
        <a:srgbClr val="A7A7A7"/>
      </a:dk2>
      <a:lt2>
        <a:srgbClr val="535353"/>
      </a:lt2>
      <a:accent1>
        <a:srgbClr val="286BBD"/>
      </a:accent1>
      <a:accent2>
        <a:srgbClr val="89A5BD"/>
      </a:accent2>
      <a:accent3>
        <a:srgbClr val="17416F"/>
      </a:accent3>
      <a:accent4>
        <a:srgbClr val="E2EEF7"/>
      </a:accent4>
      <a:accent5>
        <a:srgbClr val="0C4E95"/>
      </a:accent5>
      <a:accent6>
        <a:srgbClr val="032040"/>
      </a:accent6>
      <a:hlink>
        <a:srgbClr val="0000FF"/>
      </a:hlink>
      <a:folHlink>
        <a:srgbClr val="FF00FF"/>
      </a:folHlink>
    </a:clrScheme>
    <a:fontScheme name="12-4086 LTU powerpointmal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2-4086 LTU powerpointma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12-4086 LTU powerpointmall">
  <a:themeElements>
    <a:clrScheme name="12-4086 LTU powerpointmal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86BBD"/>
      </a:accent1>
      <a:accent2>
        <a:srgbClr val="89A5BD"/>
      </a:accent2>
      <a:accent3>
        <a:srgbClr val="17416F"/>
      </a:accent3>
      <a:accent4>
        <a:srgbClr val="E2EEF7"/>
      </a:accent4>
      <a:accent5>
        <a:srgbClr val="0C4E95"/>
      </a:accent5>
      <a:accent6>
        <a:srgbClr val="032040"/>
      </a:accent6>
      <a:hlink>
        <a:srgbClr val="0000FF"/>
      </a:hlink>
      <a:folHlink>
        <a:srgbClr val="FF00FF"/>
      </a:folHlink>
    </a:clrScheme>
    <a:fontScheme name="12-4086 LTU powerpointmal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2-4086 LTU powerpointma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